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8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hXUiMPAGLlVc1QjLA0phj6SAcp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27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cc3a9a6740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g2cc3a9a674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cc3a9a6740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g2cc3a9a6740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cc3a9a6740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2cc3a9a674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e28f460e3d_1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g2e28f460e3d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e28f460e3d_1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2e28f460e3d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2cd41dabfb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g2cd41dabfb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2" name="Google Shape;30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3" name="Google Shape;303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19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9" name="Google Shape;34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25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4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9" name="Google Shape;16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6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/>
          </a:p>
        </p:txBody>
      </p:sp>
      <p:sp>
        <p:nvSpPr>
          <p:cNvPr id="187" name="Google Shape;18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ccbb5732c9_9_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/>
          </a:p>
        </p:txBody>
      </p:sp>
      <p:sp>
        <p:nvSpPr>
          <p:cNvPr id="196" name="Google Shape;196;g2ccbb5732c9_9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cd23e2ac50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/>
          </a:p>
        </p:txBody>
      </p:sp>
      <p:sp>
        <p:nvSpPr>
          <p:cNvPr id="205" name="Google Shape;205;g2cd23e2ac50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o-NO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pic>
        <p:nvPicPr>
          <p:cNvPr id="90" name="Google Shape;90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7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14" descr="A white background with a sphere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14"/>
          <p:cNvSpPr txBox="1">
            <a:spLocks noGrp="1"/>
          </p:cNvSpPr>
          <p:nvPr>
            <p:ph type="title"/>
          </p:nvPr>
        </p:nvSpPr>
        <p:spPr>
          <a:xfrm>
            <a:off x="546807" y="330510"/>
            <a:ext cx="110900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/>
              <a:t>Tip #2: Quick analysis of excel files</a:t>
            </a:r>
            <a:endParaRPr/>
          </a:p>
        </p:txBody>
      </p:sp>
      <p:pic>
        <p:nvPicPr>
          <p:cNvPr id="219" name="Google Shape;21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33600" y="1445962"/>
            <a:ext cx="12191999" cy="5412026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14"/>
          <p:cNvSpPr txBox="1"/>
          <p:nvPr/>
        </p:nvSpPr>
        <p:spPr>
          <a:xfrm>
            <a:off x="1463225" y="6242400"/>
            <a:ext cx="10814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prompt: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g2cc3a9a6740_0_5" descr="A white background with a sphere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2cc3a9a6740_0_5"/>
          <p:cNvSpPr txBox="1">
            <a:spLocks noGrp="1"/>
          </p:cNvSpPr>
          <p:nvPr>
            <p:ph type="title"/>
          </p:nvPr>
        </p:nvSpPr>
        <p:spPr>
          <a:xfrm>
            <a:off x="546807" y="330510"/>
            <a:ext cx="11090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/>
              <a:t>Tip #2: Quick analysis of excel files</a:t>
            </a:r>
            <a:endParaRPr/>
          </a:p>
        </p:txBody>
      </p:sp>
      <p:pic>
        <p:nvPicPr>
          <p:cNvPr id="227" name="Google Shape;227;g2cc3a9a6740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75" y="1339850"/>
            <a:ext cx="9625375" cy="519225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g2cc3a9a6740_0_5"/>
          <p:cNvSpPr txBox="1"/>
          <p:nvPr/>
        </p:nvSpPr>
        <p:spPr>
          <a:xfrm rot="5400000">
            <a:off x="8103025" y="3501350"/>
            <a:ext cx="4163700" cy="61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ANALYSIS OF FILE CONTENT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g2cc3a9a6740_0_12" descr="A white background with a sphere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g2cc3a9a6740_0_12"/>
          <p:cNvSpPr txBox="1">
            <a:spLocks noGrp="1"/>
          </p:cNvSpPr>
          <p:nvPr>
            <p:ph type="title"/>
          </p:nvPr>
        </p:nvSpPr>
        <p:spPr>
          <a:xfrm>
            <a:off x="546807" y="330510"/>
            <a:ext cx="11090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/>
              <a:t>Tip #2: Quick analysis of excel files</a:t>
            </a:r>
            <a:endParaRPr/>
          </a:p>
        </p:txBody>
      </p:sp>
      <p:pic>
        <p:nvPicPr>
          <p:cNvPr id="235" name="Google Shape;235;g2cc3a9a6740_0_12"/>
          <p:cNvPicPr preferRelativeResize="0"/>
          <p:nvPr/>
        </p:nvPicPr>
        <p:blipFill rotWithShape="1">
          <a:blip r:embed="rId4">
            <a:alphaModFix/>
          </a:blip>
          <a:srcRect t="1940" b="11019"/>
          <a:stretch/>
        </p:blipFill>
        <p:spPr>
          <a:xfrm>
            <a:off x="673125" y="1478225"/>
            <a:ext cx="8703151" cy="509179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2cc3a9a6740_0_12"/>
          <p:cNvSpPr txBox="1"/>
          <p:nvPr/>
        </p:nvSpPr>
        <p:spPr>
          <a:xfrm rot="5400000">
            <a:off x="8084925" y="3327250"/>
            <a:ext cx="3852000" cy="615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SUGGESTION OF PLOTS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g2cc3a9a6740_0_19" descr="A white background with a sphere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2cc3a9a6740_0_19"/>
          <p:cNvSpPr txBox="1">
            <a:spLocks noGrp="1"/>
          </p:cNvSpPr>
          <p:nvPr>
            <p:ph type="title"/>
          </p:nvPr>
        </p:nvSpPr>
        <p:spPr>
          <a:xfrm>
            <a:off x="546807" y="330510"/>
            <a:ext cx="11090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/>
              <a:t>Tip #5: Quick analysis of excel files</a:t>
            </a:r>
            <a:endParaRPr/>
          </a:p>
        </p:txBody>
      </p:sp>
      <p:sp>
        <p:nvSpPr>
          <p:cNvPr id="243" name="Google Shape;243;g2cc3a9a6740_0_19"/>
          <p:cNvSpPr txBox="1"/>
          <p:nvPr/>
        </p:nvSpPr>
        <p:spPr>
          <a:xfrm>
            <a:off x="11353800" y="-4207"/>
            <a:ext cx="2142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Nicole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g2cc3a9a6740_0_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g2cc3a9a6740_0_19"/>
          <p:cNvSpPr txBox="1"/>
          <p:nvPr/>
        </p:nvSpPr>
        <p:spPr>
          <a:xfrm>
            <a:off x="296175" y="5833650"/>
            <a:ext cx="3334800" cy="70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Chatbot apps can help to quickly analyse and visualise excel files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g2cc3a9a6740_0_19"/>
          <p:cNvSpPr txBox="1"/>
          <p:nvPr/>
        </p:nvSpPr>
        <p:spPr>
          <a:xfrm>
            <a:off x="10253850" y="2067950"/>
            <a:ext cx="18168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prompt: create …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13" descr="A white background with a sphere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3"/>
          <p:cNvSpPr txBox="1">
            <a:spLocks noGrp="1"/>
          </p:cNvSpPr>
          <p:nvPr>
            <p:ph type="title"/>
          </p:nvPr>
        </p:nvSpPr>
        <p:spPr>
          <a:xfrm>
            <a:off x="546807" y="330510"/>
            <a:ext cx="110900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/>
              <a:t>Tip #3: Need for speed or quality?</a:t>
            </a:r>
            <a:endParaRPr/>
          </a:p>
        </p:txBody>
      </p:sp>
      <p:pic>
        <p:nvPicPr>
          <p:cNvPr id="253" name="Google Shape;253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4775" y="1368000"/>
            <a:ext cx="9410899" cy="5333950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3"/>
          <p:cNvSpPr txBox="1"/>
          <p:nvPr/>
        </p:nvSpPr>
        <p:spPr>
          <a:xfrm>
            <a:off x="2352450" y="1410300"/>
            <a:ext cx="1872600" cy="520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Latest Model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p13"/>
          <p:cNvSpPr txBox="1"/>
          <p:nvPr/>
        </p:nvSpPr>
        <p:spPr>
          <a:xfrm>
            <a:off x="7810900" y="1410300"/>
            <a:ext cx="1872600" cy="520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Old Model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13"/>
          <p:cNvSpPr txBox="1"/>
          <p:nvPr/>
        </p:nvSpPr>
        <p:spPr>
          <a:xfrm>
            <a:off x="7668500" y="5733000"/>
            <a:ext cx="1872600" cy="520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Fast but wrong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257;p13"/>
          <p:cNvSpPr txBox="1"/>
          <p:nvPr/>
        </p:nvSpPr>
        <p:spPr>
          <a:xfrm>
            <a:off x="634075" y="6032700"/>
            <a:ext cx="2488200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Latency = Time to response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g2e28f460e3d_1_4" descr="A white background with a sphere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g2e28f460e3d_1_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05925" y="1318050"/>
            <a:ext cx="4911449" cy="5411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4" name="Google Shape;264;g2e28f460e3d_1_4"/>
          <p:cNvCxnSpPr/>
          <p:nvPr/>
        </p:nvCxnSpPr>
        <p:spPr>
          <a:xfrm>
            <a:off x="4314425" y="3716475"/>
            <a:ext cx="2358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65" name="Google Shape;265;g2e28f460e3d_1_4"/>
          <p:cNvSpPr txBox="1">
            <a:spLocks noGrp="1"/>
          </p:cNvSpPr>
          <p:nvPr>
            <p:ph type="title"/>
          </p:nvPr>
        </p:nvSpPr>
        <p:spPr>
          <a:xfrm>
            <a:off x="546807" y="330510"/>
            <a:ext cx="11090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/>
              <a:t>Tip #4: LLMs can “understand” images…  </a:t>
            </a:r>
            <a:endParaRPr/>
          </a:p>
        </p:txBody>
      </p:sp>
      <p:pic>
        <p:nvPicPr>
          <p:cNvPr id="266" name="Google Shape;266;g2e28f460e3d_1_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345" y="2433400"/>
            <a:ext cx="4219924" cy="363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g2e28f460e3d_1_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36925" y="3403488"/>
            <a:ext cx="666750" cy="695325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2e28f460e3d_1_4"/>
          <p:cNvSpPr txBox="1"/>
          <p:nvPr/>
        </p:nvSpPr>
        <p:spPr>
          <a:xfrm>
            <a:off x="4314425" y="4182400"/>
            <a:ext cx="2488200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Works with ChatGPT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Microsoft Bing Chat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g2e28f460e3d_1_4"/>
          <p:cNvSpPr txBox="1"/>
          <p:nvPr/>
        </p:nvSpPr>
        <p:spPr>
          <a:xfrm>
            <a:off x="5285675" y="3099413"/>
            <a:ext cx="2488200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ChatGPT-4o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g2e28f460e3d_1_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98575" y="2486200"/>
            <a:ext cx="2993424" cy="307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g2e28f460e3d_1_16" descr="A white background with a sphere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6" name="Google Shape;276;g2e28f460e3d_1_16"/>
          <p:cNvCxnSpPr/>
          <p:nvPr/>
        </p:nvCxnSpPr>
        <p:spPr>
          <a:xfrm>
            <a:off x="3698825" y="3716475"/>
            <a:ext cx="2358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77" name="Google Shape;277;g2e28f460e3d_1_16"/>
          <p:cNvSpPr txBox="1">
            <a:spLocks noGrp="1"/>
          </p:cNvSpPr>
          <p:nvPr>
            <p:ph type="title"/>
          </p:nvPr>
        </p:nvSpPr>
        <p:spPr>
          <a:xfrm>
            <a:off x="546807" y="330510"/>
            <a:ext cx="11090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/>
              <a:t>Tip #4: LLMs can “understand” images… </a:t>
            </a:r>
            <a:endParaRPr/>
          </a:p>
        </p:txBody>
      </p:sp>
      <p:pic>
        <p:nvPicPr>
          <p:cNvPr id="278" name="Google Shape;278;g2e28f460e3d_1_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1345" y="2433400"/>
            <a:ext cx="4219924" cy="363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g2e28f460e3d_1_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6725" y="3368813"/>
            <a:ext cx="666750" cy="69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g2e28f460e3d_1_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78500" y="1713775"/>
            <a:ext cx="5909800" cy="454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g2e28f460e3d_1_16"/>
          <p:cNvSpPr txBox="1"/>
          <p:nvPr/>
        </p:nvSpPr>
        <p:spPr>
          <a:xfrm>
            <a:off x="4314425" y="4182400"/>
            <a:ext cx="2488200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Works with ChatGPT 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 Microsoft Bing Chat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g2e28f460e3d_1_16"/>
          <p:cNvSpPr txBox="1"/>
          <p:nvPr/>
        </p:nvSpPr>
        <p:spPr>
          <a:xfrm>
            <a:off x="4730125" y="3067913"/>
            <a:ext cx="2488200" cy="22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ChatGPT-4o</a:t>
            </a:r>
            <a:endParaRPr sz="1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15" descr="A white background with a sphere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15"/>
          <p:cNvSpPr txBox="1">
            <a:spLocks noGrp="1"/>
          </p:cNvSpPr>
          <p:nvPr>
            <p:ph type="title"/>
          </p:nvPr>
        </p:nvSpPr>
        <p:spPr>
          <a:xfrm>
            <a:off x="546807" y="330510"/>
            <a:ext cx="110900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/>
              <a:t>Tip #5: Sample code and explanations </a:t>
            </a:r>
            <a:endParaRPr/>
          </a:p>
        </p:txBody>
      </p:sp>
      <p:pic>
        <p:nvPicPr>
          <p:cNvPr id="289" name="Google Shape;28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749" y="1768400"/>
            <a:ext cx="5858024" cy="330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20071" y="3011325"/>
            <a:ext cx="6638400" cy="2835225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15"/>
          <p:cNvSpPr txBox="1"/>
          <p:nvPr/>
        </p:nvSpPr>
        <p:spPr>
          <a:xfrm>
            <a:off x="7871550" y="1219075"/>
            <a:ext cx="3987000" cy="18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Chatbots are very helpful for programmatic interactions with data, providing sample code to load them in a data frame for analysis and plotting.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g2cd41dabfba_0_0" descr="A white background with a sphere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2cd41dabfba_0_0"/>
          <p:cNvSpPr txBox="1">
            <a:spLocks noGrp="1"/>
          </p:cNvSpPr>
          <p:nvPr>
            <p:ph type="title"/>
          </p:nvPr>
        </p:nvSpPr>
        <p:spPr>
          <a:xfrm>
            <a:off x="546807" y="330510"/>
            <a:ext cx="11090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/>
              <a:t>Tip #5: Sample code and explanations </a:t>
            </a:r>
            <a:endParaRPr/>
          </a:p>
        </p:txBody>
      </p:sp>
      <p:pic>
        <p:nvPicPr>
          <p:cNvPr id="298" name="Google Shape;298;g2cd41dabfba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9850" y="1566250"/>
            <a:ext cx="8094726" cy="447282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g2cd41dabfba_0_0"/>
          <p:cNvSpPr txBox="1"/>
          <p:nvPr/>
        </p:nvSpPr>
        <p:spPr>
          <a:xfrm>
            <a:off x="9034575" y="1496025"/>
            <a:ext cx="3046200" cy="46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Language models are trained on a lot of code in popular programming languages and its respective documentation.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can provide valuable information on which libraries to use, for example, for non-experts.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Double checking is always advised, however!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7" descr="A white background with a sphere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389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7"/>
          <p:cNvSpPr txBox="1">
            <a:spLocks noGrp="1"/>
          </p:cNvSpPr>
          <p:nvPr>
            <p:ph type="title"/>
          </p:nvPr>
        </p:nvSpPr>
        <p:spPr>
          <a:xfrm>
            <a:off x="546807" y="330510"/>
            <a:ext cx="110900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 dirty="0"/>
              <a:t>Tip #6: Organize report data into tables using Bing </a:t>
            </a:r>
            <a:r>
              <a:rPr lang="en-US" dirty="0"/>
              <a:t>Copilot</a:t>
            </a:r>
            <a:r>
              <a:rPr lang="no-NO" dirty="0"/>
              <a:t> and go right to excel</a:t>
            </a:r>
            <a:endParaRPr dirty="0"/>
          </a:p>
        </p:txBody>
      </p:sp>
      <p:sp>
        <p:nvSpPr>
          <p:cNvPr id="307" name="Google Shape;307;p7"/>
          <p:cNvSpPr txBox="1"/>
          <p:nvPr/>
        </p:nvSpPr>
        <p:spPr>
          <a:xfrm>
            <a:off x="4657724" y="1808532"/>
            <a:ext cx="603068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have tables for different bits in a final well report.  Want this in the same table, with the bit number added as an additional column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5763" y="1719943"/>
            <a:ext cx="3270076" cy="4596493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sp>
        <p:nvSpPr>
          <p:cNvPr id="309" name="Google Shape;309;p7"/>
          <p:cNvSpPr txBox="1"/>
          <p:nvPr/>
        </p:nvSpPr>
        <p:spPr>
          <a:xfrm>
            <a:off x="750574" y="6373601"/>
            <a:ext cx="3760453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Final Well Report – Poseidon North – 1 (NOPIMS)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0" name="Google Shape;310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11027" y="2731862"/>
            <a:ext cx="7270015" cy="3312658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7"/>
          <p:cNvSpPr txBox="1"/>
          <p:nvPr/>
        </p:nvSpPr>
        <p:spPr>
          <a:xfrm>
            <a:off x="11353800" y="-4207"/>
            <a:ext cx="21419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Ashley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" descr="A white background with black dots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>
            <a:spLocks noGrp="1"/>
          </p:cNvSpPr>
          <p:nvPr>
            <p:ph type="title"/>
          </p:nvPr>
        </p:nvSpPr>
        <p:spPr>
          <a:xfrm>
            <a:off x="1676400" y="161925"/>
            <a:ext cx="1032691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/>
              <a:t>Who are We and What Will We Show Today?</a:t>
            </a:r>
            <a:endParaRPr/>
          </a:p>
        </p:txBody>
      </p:sp>
      <p:pic>
        <p:nvPicPr>
          <p:cNvPr id="97" name="Google Shape;97;p2" descr="A picture containing person, human face, smile, cloth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18517" y="1645884"/>
            <a:ext cx="1472700" cy="14691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8" name="Google Shape;98;p2"/>
          <p:cNvSpPr txBox="1"/>
          <p:nvPr/>
        </p:nvSpPr>
        <p:spPr>
          <a:xfrm>
            <a:off x="1853784" y="3140554"/>
            <a:ext cx="2402238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no-NO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Ashley Russell,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no-NO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Equinor ASA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2"/>
          <p:cNvSpPr txBox="1"/>
          <p:nvPr/>
        </p:nvSpPr>
        <p:spPr>
          <a:xfrm>
            <a:off x="4158563" y="3140344"/>
            <a:ext cx="240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no-NO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Lukas Mosser,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no-NO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Aker BP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0" name="Google Shape;10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23227" y="1635940"/>
            <a:ext cx="1472700" cy="1488900"/>
          </a:xfrm>
          <a:prstGeom prst="ellipse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sp>
        <p:nvSpPr>
          <p:cNvPr id="101" name="Google Shape;101;p2"/>
          <p:cNvSpPr txBox="1"/>
          <p:nvPr/>
        </p:nvSpPr>
        <p:spPr>
          <a:xfrm>
            <a:off x="6477149" y="3140344"/>
            <a:ext cx="240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no-NO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Nicole Grobys,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no-NO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Wintershall DEA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2"/>
          <p:cNvSpPr txBox="1"/>
          <p:nvPr/>
        </p:nvSpPr>
        <p:spPr>
          <a:xfrm>
            <a:off x="8879249" y="3105750"/>
            <a:ext cx="240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no-NO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George Ghon,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rPr lang="no-NO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CapGemini/Vår Energi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2"/>
          <p:cNvSpPr txBox="1"/>
          <p:nvPr/>
        </p:nvSpPr>
        <p:spPr>
          <a:xfrm>
            <a:off x="2030710" y="3990442"/>
            <a:ext cx="86325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no-NO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bit on what you need to know about AI-Chat Systems</a:t>
            </a:r>
            <a:endParaRPr/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no-N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bit of “under the hood”</a:t>
            </a:r>
            <a:endParaRPr/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no-N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Our favorite tips and tricks for making your work easier - using ChatGPT3.5, ChatGPT4.0, ChatGPT4o, and Microsoft CoPilot through Bing Search.</a:t>
            </a:r>
            <a:endParaRPr/>
          </a:p>
          <a:p>
            <a:pPr marL="9144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no-N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Working with tables</a:t>
            </a:r>
            <a:endParaRPr/>
          </a:p>
          <a:p>
            <a:pPr marL="9144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no-N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Working with reports</a:t>
            </a:r>
            <a:endParaRPr/>
          </a:p>
          <a:p>
            <a:pPr marL="9144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no-N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Working with images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914400" marR="0" lvl="1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○"/>
            </a:pPr>
            <a:r>
              <a:rPr lang="no-N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Working with code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●"/>
            </a:pPr>
            <a:r>
              <a:rPr lang="no-N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Q/A at the end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/>
        </p:nvSpPr>
        <p:spPr>
          <a:xfrm>
            <a:off x="11353800" y="-4207"/>
            <a:ext cx="21419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27925" y="1644221"/>
            <a:ext cx="1472400" cy="1472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344100" y="1652717"/>
            <a:ext cx="1472401" cy="14554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mbine_tables_bing">
            <a:hlinkClick r:id="" action="ppaction://media"/>
            <a:extLst>
              <a:ext uri="{FF2B5EF4-FFF2-40B4-BE49-F238E27FC236}">
                <a16:creationId xmlns:a16="http://schemas.microsoft.com/office/drawing/2014/main" id="{BA6B7117-EF12-2ED3-DECB-8FA9E8B685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57175"/>
            <a:ext cx="12192000" cy="63436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9" descr="A white background with a sphere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9"/>
          <p:cNvSpPr txBox="1">
            <a:spLocks noGrp="1"/>
          </p:cNvSpPr>
          <p:nvPr>
            <p:ph type="title"/>
          </p:nvPr>
        </p:nvSpPr>
        <p:spPr>
          <a:xfrm>
            <a:off x="546807" y="330510"/>
            <a:ext cx="110900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/>
              <a:t>Tip #7: Quick Summaries in ChatGPT</a:t>
            </a:r>
            <a:endParaRPr/>
          </a:p>
        </p:txBody>
      </p:sp>
      <p:pic>
        <p:nvPicPr>
          <p:cNvPr id="323" name="Google Shape;32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2256" y="1656073"/>
            <a:ext cx="5769429" cy="3406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82043" y="1656073"/>
            <a:ext cx="5044905" cy="384815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9"/>
          <p:cNvSpPr txBox="1"/>
          <p:nvPr/>
        </p:nvSpPr>
        <p:spPr>
          <a:xfrm>
            <a:off x="642256" y="5037087"/>
            <a:ext cx="603068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 to get up to date on latest research fast?  Ask GPT for a summary first to see if the paper is relevant for you to take a longer read!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326;p9"/>
          <p:cNvSpPr txBox="1"/>
          <p:nvPr/>
        </p:nvSpPr>
        <p:spPr>
          <a:xfrm>
            <a:off x="11353800" y="-4207"/>
            <a:ext cx="214196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Ashley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atgpt_summarizetext">
            <a:hlinkClick r:id="" action="ppaction://media"/>
            <a:extLst>
              <a:ext uri="{FF2B5EF4-FFF2-40B4-BE49-F238E27FC236}">
                <a16:creationId xmlns:a16="http://schemas.microsoft.com/office/drawing/2014/main" id="{8EE7E295-8F51-C11B-696C-1E9356C44A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74638"/>
            <a:ext cx="12192000" cy="63071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11" descr="A white background with a sphere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11"/>
          <p:cNvSpPr txBox="1">
            <a:spLocks noGrp="1"/>
          </p:cNvSpPr>
          <p:nvPr>
            <p:ph type="title"/>
          </p:nvPr>
        </p:nvSpPr>
        <p:spPr>
          <a:xfrm>
            <a:off x="546807" y="330510"/>
            <a:ext cx="1109002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/>
              <a:t>Tip #8: Going from really bad data to a table</a:t>
            </a:r>
            <a:endParaRPr/>
          </a:p>
        </p:txBody>
      </p:sp>
      <p:pic>
        <p:nvPicPr>
          <p:cNvPr id="338" name="Google Shape;338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6427" y="1526833"/>
            <a:ext cx="8490858" cy="2154755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5"/>
              </a:srgbClr>
            </a:outerShdw>
          </a:effectLst>
        </p:spPr>
      </p:pic>
      <p:pic>
        <p:nvPicPr>
          <p:cNvPr id="339" name="Google Shape;339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4539" y="3800533"/>
            <a:ext cx="8634634" cy="2154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11" title="File:Sad-face.png - Wikimedia Commons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9607550" y="1689175"/>
            <a:ext cx="1830075" cy="18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11" title="File:718smiley.svg - Wikimedia Commons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06638" y="4261963"/>
            <a:ext cx="1231900" cy="1231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xttotable">
            <a:hlinkClick r:id="" action="ppaction://media"/>
            <a:extLst>
              <a:ext uri="{FF2B5EF4-FFF2-40B4-BE49-F238E27FC236}">
                <a16:creationId xmlns:a16="http://schemas.microsoft.com/office/drawing/2014/main" id="{D1FAE7B4-388D-7F68-0A9C-0A226B30D4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92100"/>
            <a:ext cx="12192000" cy="627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1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4" name="Google Shape;354;p16" descr="A white background with a sphere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l="36793"/>
          <a:stretch/>
        </p:blipFill>
        <p:spPr>
          <a:xfrm>
            <a:off x="-3049" y="-10"/>
            <a:ext cx="770617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6"/>
          <p:cNvPicPr preferRelativeResize="0"/>
          <p:nvPr/>
        </p:nvPicPr>
        <p:blipFill rotWithShape="1">
          <a:blip r:embed="rId4">
            <a:alphaModFix/>
          </a:blip>
          <a:srcRect l="2372" r="11115" b="-1"/>
          <a:stretch/>
        </p:blipFill>
        <p:spPr>
          <a:xfrm>
            <a:off x="6229215" y="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 extrusionOk="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356" name="Google Shape;356;p16"/>
          <p:cNvSpPr txBox="1"/>
          <p:nvPr/>
        </p:nvSpPr>
        <p:spPr>
          <a:xfrm>
            <a:off x="1045028" y="1729928"/>
            <a:ext cx="4619621" cy="395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Given the rules: These AI chat systems have many possibilities in how they can be used – discovering new things continuously!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no-N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 is the </a:t>
            </a:r>
            <a:r>
              <a:rPr lang="no-NO" sz="24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</a:t>
            </a:r>
            <a:r>
              <a:rPr lang="no-NO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element – we use our creativity and reasoning to explore and critique what we can do with AI.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357;p16"/>
          <p:cNvSpPr txBox="1"/>
          <p:nvPr/>
        </p:nvSpPr>
        <p:spPr>
          <a:xfrm>
            <a:off x="0" y="6618867"/>
            <a:ext cx="433418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credit: DALL-E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7986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17"/>
          <p:cNvSpPr txBox="1">
            <a:spLocks noGrp="1"/>
          </p:cNvSpPr>
          <p:nvPr>
            <p:ph type="title"/>
          </p:nvPr>
        </p:nvSpPr>
        <p:spPr>
          <a:xfrm>
            <a:off x="554775" y="2644400"/>
            <a:ext cx="36651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no-NO">
                <a:solidFill>
                  <a:schemeClr val="lt1"/>
                </a:solidFill>
              </a:rPr>
              <a:t>Thank you for joining us!</a:t>
            </a:r>
            <a:endParaRPr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no-NO" sz="4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Questions?  Comments?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8311B-A7C2-A030-C0B6-F72CB4AD6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NOTICE:</a:t>
            </a:r>
            <a:endParaRPr lang="nb-NO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5FFB1C-E50F-2BC0-975F-62E8FF7C82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dirty="0"/>
              <a:t>This was presented at EAGE using publicly available GPT websites NOT chat.equinor.com.</a:t>
            </a:r>
          </a:p>
          <a:p>
            <a:pPr marL="114300" indent="0">
              <a:buNone/>
            </a:pPr>
            <a:endParaRPr lang="en-US" dirty="0"/>
          </a:p>
          <a:p>
            <a:pPr marL="114300" indent="0">
              <a:buNone/>
            </a:pPr>
            <a:r>
              <a:rPr lang="en-US" dirty="0"/>
              <a:t>You must use chat.equinor.com for tips #3, #5, #6, #7, and #8 if using internal Equinor data.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Tips #2 and #4 cannot be done today with chat.equinor.com, but can be done with public data on the public GPT tools.</a:t>
            </a:r>
          </a:p>
        </p:txBody>
      </p:sp>
    </p:spTree>
    <p:extLst>
      <p:ext uri="{BB962C8B-B14F-4D97-AF65-F5344CB8AC3E}">
        <p14:creationId xmlns:p14="http://schemas.microsoft.com/office/powerpoint/2010/main" val="1442966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3" descr="A white background with a sphere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/>
              <a:t>It all begins with a “prompt”</a:t>
            </a:r>
            <a:endParaRPr/>
          </a:p>
        </p:txBody>
      </p:sp>
      <p:sp>
        <p:nvSpPr>
          <p:cNvPr id="114" name="Google Shape;114;p3"/>
          <p:cNvSpPr txBox="1"/>
          <p:nvPr/>
        </p:nvSpPr>
        <p:spPr>
          <a:xfrm>
            <a:off x="4213425" y="1297969"/>
            <a:ext cx="993712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typed input into an AI-chat system with the request for what you would like.</a:t>
            </a:r>
            <a:endParaRPr/>
          </a:p>
        </p:txBody>
      </p:sp>
      <p:pic>
        <p:nvPicPr>
          <p:cNvPr id="115" name="Google Shape;115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512" y="1811334"/>
            <a:ext cx="8319841" cy="468154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292929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28000" endPos="28000" dist="5000" dir="5400000" sy="-100000" algn="bl" rotWithShape="0"/>
          </a:effectLst>
        </p:spPr>
      </p:pic>
      <p:sp>
        <p:nvSpPr>
          <p:cNvPr id="116" name="Google Shape;116;p3"/>
          <p:cNvSpPr txBox="1"/>
          <p:nvPr/>
        </p:nvSpPr>
        <p:spPr>
          <a:xfrm>
            <a:off x="9352617" y="2338535"/>
            <a:ext cx="256667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Prompt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3"/>
          <p:cNvSpPr txBox="1"/>
          <p:nvPr/>
        </p:nvSpPr>
        <p:spPr>
          <a:xfrm>
            <a:off x="9352617" y="4402863"/>
            <a:ext cx="256667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8" name="Google Shape;118;p3"/>
          <p:cNvCxnSpPr>
            <a:stCxn id="116" idx="1"/>
          </p:cNvCxnSpPr>
          <p:nvPr/>
        </p:nvCxnSpPr>
        <p:spPr>
          <a:xfrm flipH="1">
            <a:off x="7509117" y="2600145"/>
            <a:ext cx="1843500" cy="161400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19" name="Google Shape;119;p3"/>
          <p:cNvCxnSpPr/>
          <p:nvPr/>
        </p:nvCxnSpPr>
        <p:spPr>
          <a:xfrm rot="10800000">
            <a:off x="5572705" y="4367910"/>
            <a:ext cx="3779912" cy="296563"/>
          </a:xfrm>
          <a:prstGeom prst="straightConnector1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4" descr="A white background with a sphere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4"/>
          <p:cNvSpPr txBox="1">
            <a:spLocks noGrp="1"/>
          </p:cNvSpPr>
          <p:nvPr>
            <p:ph type="title"/>
          </p:nvPr>
        </p:nvSpPr>
        <p:spPr>
          <a:xfrm>
            <a:off x="546807" y="33051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/>
              <a:t>The basics “under the hood”:</a:t>
            </a:r>
            <a:endParaRPr/>
          </a:p>
        </p:txBody>
      </p:sp>
      <p:grpSp>
        <p:nvGrpSpPr>
          <p:cNvPr id="126" name="Google Shape;126;p4"/>
          <p:cNvGrpSpPr/>
          <p:nvPr/>
        </p:nvGrpSpPr>
        <p:grpSpPr>
          <a:xfrm>
            <a:off x="5417766" y="581492"/>
            <a:ext cx="6312284" cy="5823749"/>
            <a:chOff x="5417766" y="581492"/>
            <a:chExt cx="6312284" cy="5823749"/>
          </a:xfrm>
        </p:grpSpPr>
        <p:sp>
          <p:nvSpPr>
            <p:cNvPr id="127" name="Google Shape;127;p4"/>
            <p:cNvSpPr txBox="1"/>
            <p:nvPr/>
          </p:nvSpPr>
          <p:spPr>
            <a:xfrm>
              <a:off x="9965742" y="1997839"/>
              <a:ext cx="1460139" cy="6463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 prompt (text)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4"/>
            <p:cNvSpPr txBox="1"/>
            <p:nvPr/>
          </p:nvSpPr>
          <p:spPr>
            <a:xfrm>
              <a:off x="6227005" y="2368375"/>
              <a:ext cx="1227437" cy="64633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Convert to numbers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29;p4"/>
            <p:cNvSpPr txBox="1"/>
            <p:nvPr/>
          </p:nvSpPr>
          <p:spPr>
            <a:xfrm>
              <a:off x="6125085" y="4373341"/>
              <a:ext cx="1485000" cy="20319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Predict response as numbers and convert to text (or images or models)</a:t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30;p4"/>
            <p:cNvSpPr txBox="1"/>
            <p:nvPr/>
          </p:nvSpPr>
          <p:spPr>
            <a:xfrm>
              <a:off x="9851750" y="5021925"/>
              <a:ext cx="18783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no-NO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A response: text, or image, or video…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1" name="Google Shape;131;p4"/>
            <p:cNvGrpSpPr/>
            <p:nvPr/>
          </p:nvGrpSpPr>
          <p:grpSpPr>
            <a:xfrm>
              <a:off x="7893062" y="2934674"/>
              <a:ext cx="1999574" cy="1611065"/>
              <a:chOff x="6419626" y="3010446"/>
              <a:chExt cx="1999574" cy="1611065"/>
            </a:xfrm>
          </p:grpSpPr>
          <p:sp>
            <p:nvSpPr>
              <p:cNvPr id="132" name="Google Shape;132;p4"/>
              <p:cNvSpPr/>
              <p:nvPr/>
            </p:nvSpPr>
            <p:spPr>
              <a:xfrm>
                <a:off x="6456176" y="3105834"/>
                <a:ext cx="1878227" cy="1079724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3" name="Google Shape;133;p4"/>
              <p:cNvSpPr txBox="1"/>
              <p:nvPr/>
            </p:nvSpPr>
            <p:spPr>
              <a:xfrm>
                <a:off x="6492726" y="3304847"/>
                <a:ext cx="1878227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o-NO"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Place to interact with it (internet)</a:t>
                </a:r>
                <a:endParaRPr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134" name="Google Shape;134;p4" descr="A computer monitor with a black screen&#10;&#10;Description automatically generated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6419626" y="3010446"/>
                <a:ext cx="1999574" cy="161106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135" name="Google Shape;135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860756" y="581492"/>
              <a:ext cx="1655413" cy="16390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6" name="Google Shape;136;p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965742" y="3691380"/>
              <a:ext cx="1503847" cy="150826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37" name="Google Shape;137;p4"/>
            <p:cNvGrpSpPr/>
            <p:nvPr/>
          </p:nvGrpSpPr>
          <p:grpSpPr>
            <a:xfrm>
              <a:off x="5417766" y="2370232"/>
              <a:ext cx="5299899" cy="3019064"/>
              <a:chOff x="5417766" y="2370232"/>
              <a:chExt cx="5299899" cy="3019064"/>
            </a:xfrm>
          </p:grpSpPr>
          <p:grpSp>
            <p:nvGrpSpPr>
              <p:cNvPr id="138" name="Google Shape;138;p4"/>
              <p:cNvGrpSpPr/>
              <p:nvPr/>
            </p:nvGrpSpPr>
            <p:grpSpPr>
              <a:xfrm>
                <a:off x="5417766" y="2370232"/>
                <a:ext cx="4757748" cy="3019064"/>
                <a:chOff x="5417766" y="2370232"/>
                <a:chExt cx="4757748" cy="3019064"/>
              </a:xfrm>
            </p:grpSpPr>
            <p:cxnSp>
              <p:nvCxnSpPr>
                <p:cNvPr id="139" name="Google Shape;139;p4"/>
                <p:cNvCxnSpPr/>
                <p:nvPr/>
              </p:nvCxnSpPr>
              <p:spPr>
                <a:xfrm flipH="1">
                  <a:off x="9361714" y="2370232"/>
                  <a:ext cx="813800" cy="563791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stealth" w="med" len="med"/>
                </a:ln>
              </p:spPr>
            </p:cxnSp>
            <p:cxnSp>
              <p:nvCxnSpPr>
                <p:cNvPr id="140" name="Google Shape;140;p4"/>
                <p:cNvCxnSpPr>
                  <a:endCxn id="128" idx="3"/>
                </p:cNvCxnSpPr>
                <p:nvPr/>
              </p:nvCxnSpPr>
              <p:spPr>
                <a:xfrm rot="10800000">
                  <a:off x="7454442" y="2691541"/>
                  <a:ext cx="906300" cy="2334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stealth" w="med" len="med"/>
                </a:ln>
              </p:spPr>
            </p:cxnSp>
            <p:cxnSp>
              <p:nvCxnSpPr>
                <p:cNvPr id="141" name="Google Shape;141;p4"/>
                <p:cNvCxnSpPr>
                  <a:stCxn id="128" idx="1"/>
                </p:cNvCxnSpPr>
                <p:nvPr/>
              </p:nvCxnSpPr>
              <p:spPr>
                <a:xfrm flipH="1">
                  <a:off x="5700805" y="2691541"/>
                  <a:ext cx="526200" cy="2283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stealth" w="med" len="med"/>
                </a:ln>
              </p:spPr>
            </p:cxnSp>
            <p:cxnSp>
              <p:nvCxnSpPr>
                <p:cNvPr id="142" name="Google Shape;142;p4"/>
                <p:cNvCxnSpPr>
                  <a:stCxn id="143" idx="5"/>
                  <a:endCxn id="129" idx="1"/>
                </p:cNvCxnSpPr>
                <p:nvPr/>
              </p:nvCxnSpPr>
              <p:spPr>
                <a:xfrm>
                  <a:off x="5417766" y="4928796"/>
                  <a:ext cx="707400" cy="46050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stealth" w="med" len="med"/>
                </a:ln>
              </p:spPr>
            </p:cxnSp>
            <p:cxnSp>
              <p:nvCxnSpPr>
                <p:cNvPr id="144" name="Google Shape;144;p4"/>
                <p:cNvCxnSpPr/>
                <p:nvPr/>
              </p:nvCxnSpPr>
              <p:spPr>
                <a:xfrm rot="10800000" flipH="1">
                  <a:off x="7610184" y="4545739"/>
                  <a:ext cx="951147" cy="704256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stealth" w="med" len="med"/>
                </a:ln>
              </p:spPr>
            </p:cxnSp>
            <p:cxnSp>
              <p:nvCxnSpPr>
                <p:cNvPr id="145" name="Google Shape;145;p4"/>
                <p:cNvCxnSpPr/>
                <p:nvPr/>
              </p:nvCxnSpPr>
              <p:spPr>
                <a:xfrm>
                  <a:off x="9243331" y="4554880"/>
                  <a:ext cx="803746" cy="534770"/>
                </a:xfrm>
                <a:prstGeom prst="straightConnector1">
                  <a:avLst/>
                </a:prstGeom>
                <a:noFill/>
                <a:ln w="28575" cap="flat" cmpd="sng">
                  <a:solidFill>
                    <a:schemeClr val="accent2"/>
                  </a:solidFill>
                  <a:prstDash val="solid"/>
                  <a:round/>
                  <a:headEnd type="none" w="sm" len="sm"/>
                  <a:tailEnd type="stealth" w="med" len="med"/>
                </a:ln>
              </p:spPr>
            </p:cxnSp>
          </p:grpSp>
          <p:cxnSp>
            <p:nvCxnSpPr>
              <p:cNvPr id="146" name="Google Shape;146;p4"/>
              <p:cNvCxnSpPr/>
              <p:nvPr/>
            </p:nvCxnSpPr>
            <p:spPr>
              <a:xfrm rot="10800000">
                <a:off x="10688462" y="2687572"/>
                <a:ext cx="29203" cy="960610"/>
              </a:xfrm>
              <a:prstGeom prst="straightConnector1">
                <a:avLst/>
              </a:prstGeom>
              <a:noFill/>
              <a:ln w="28575" cap="flat" cmpd="sng">
                <a:solidFill>
                  <a:schemeClr val="accent2"/>
                </a:solidFill>
                <a:prstDash val="dash"/>
                <a:round/>
                <a:headEnd type="none" w="sm" len="sm"/>
                <a:tailEnd type="stealth" w="med" len="med"/>
              </a:ln>
            </p:spPr>
          </p:cxnSp>
        </p:grpSp>
      </p:grpSp>
      <p:grpSp>
        <p:nvGrpSpPr>
          <p:cNvPr id="147" name="Google Shape;147;p4"/>
          <p:cNvGrpSpPr/>
          <p:nvPr/>
        </p:nvGrpSpPr>
        <p:grpSpPr>
          <a:xfrm>
            <a:off x="455308" y="1941408"/>
            <a:ext cx="5475013" cy="3765787"/>
            <a:chOff x="455308" y="1941408"/>
            <a:chExt cx="5475013" cy="3765787"/>
          </a:xfrm>
        </p:grpSpPr>
        <p:grpSp>
          <p:nvGrpSpPr>
            <p:cNvPr id="148" name="Google Shape;148;p4"/>
            <p:cNvGrpSpPr/>
            <p:nvPr/>
          </p:nvGrpSpPr>
          <p:grpSpPr>
            <a:xfrm>
              <a:off x="2430378" y="1941408"/>
              <a:ext cx="3499943" cy="3499943"/>
              <a:chOff x="2908670" y="1779146"/>
              <a:chExt cx="3499943" cy="3499943"/>
            </a:xfrm>
          </p:grpSpPr>
          <p:sp>
            <p:nvSpPr>
              <p:cNvPr id="143" name="Google Shape;143;p4"/>
              <p:cNvSpPr/>
              <p:nvPr/>
            </p:nvSpPr>
            <p:spPr>
              <a:xfrm>
                <a:off x="2908670" y="1779146"/>
                <a:ext cx="3499943" cy="3499943"/>
              </a:xfrm>
              <a:prstGeom prst="ellipse">
                <a:avLst/>
              </a:prstGeom>
              <a:solidFill>
                <a:schemeClr val="accent1"/>
              </a:solidFill>
              <a:ln w="12700" cap="flat" cmpd="sng">
                <a:solidFill>
                  <a:srgbClr val="1C305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9;p4"/>
              <p:cNvSpPr txBox="1"/>
              <p:nvPr/>
            </p:nvSpPr>
            <p:spPr>
              <a:xfrm>
                <a:off x="3313785" y="2736503"/>
                <a:ext cx="2702100" cy="1477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o-NO"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Machine learning models to relate data to text transposed to numbers</a:t>
                </a:r>
                <a:endParaRPr/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no-NO"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(math)</a:t>
                </a: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0" name="Google Shape;150;p4"/>
            <p:cNvGrpSpPr/>
            <p:nvPr/>
          </p:nvGrpSpPr>
          <p:grpSpPr>
            <a:xfrm>
              <a:off x="455308" y="2025031"/>
              <a:ext cx="2140009" cy="3682164"/>
              <a:chOff x="450626" y="1909970"/>
              <a:chExt cx="2140009" cy="3682164"/>
            </a:xfrm>
          </p:grpSpPr>
          <p:grpSp>
            <p:nvGrpSpPr>
              <p:cNvPr id="151" name="Google Shape;151;p4"/>
              <p:cNvGrpSpPr/>
              <p:nvPr/>
            </p:nvGrpSpPr>
            <p:grpSpPr>
              <a:xfrm>
                <a:off x="450626" y="1909970"/>
                <a:ext cx="2140009" cy="3416320"/>
                <a:chOff x="428937" y="2583068"/>
                <a:chExt cx="2140009" cy="3416320"/>
              </a:xfrm>
            </p:grpSpPr>
            <p:sp>
              <p:nvSpPr>
                <p:cNvPr id="152" name="Google Shape;152;p4"/>
                <p:cNvSpPr txBox="1"/>
                <p:nvPr/>
              </p:nvSpPr>
              <p:spPr>
                <a:xfrm>
                  <a:off x="428937" y="2583068"/>
                  <a:ext cx="2140009" cy="341632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no-NO"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Data of various kinds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no-NO"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Images 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no-NO"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Text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no-NO"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3D Models</a:t>
                  </a:r>
                  <a:endParaRPr/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no-NO" sz="18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Videos</a:t>
                  </a:r>
                  <a:endParaRPr sz="180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153" name="Google Shape;153;p4"/>
                <p:cNvPicPr preferRelativeResize="0"/>
                <p:nvPr/>
              </p:nvPicPr>
              <p:blipFill rotWithShape="1">
                <a:blip r:embed="rId7">
                  <a:alphaModFix/>
                </a:blip>
                <a:srcRect/>
                <a:stretch/>
              </p:blipFill>
              <p:spPr>
                <a:xfrm>
                  <a:off x="1305574" y="3016858"/>
                  <a:ext cx="612134" cy="60974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4" name="Google Shape;154;p4"/>
                <p:cNvPicPr preferRelativeResize="0"/>
                <p:nvPr/>
              </p:nvPicPr>
              <p:blipFill rotWithShape="1">
                <a:blip r:embed="rId8">
                  <a:alphaModFix/>
                </a:blip>
                <a:srcRect/>
                <a:stretch/>
              </p:blipFill>
              <p:spPr>
                <a:xfrm>
                  <a:off x="1055789" y="3829563"/>
                  <a:ext cx="1111704" cy="837737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55" name="Google Shape;155;p4" descr="All Points 28-1300 5&quot; Fan Blade"/>
                <p:cNvPicPr preferRelativeResize="0"/>
                <p:nvPr/>
              </p:nvPicPr>
              <p:blipFill rotWithShape="1">
                <a:blip r:embed="rId9">
                  <a:alphaModFix/>
                </a:blip>
                <a:srcRect/>
                <a:stretch/>
              </p:blipFill>
              <p:spPr>
                <a:xfrm>
                  <a:off x="1698972" y="4821619"/>
                  <a:ext cx="549729" cy="549729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pic>
            <p:nvPicPr>
              <p:cNvPr id="156" name="Google Shape;156;p4" descr="Video camera outline"/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1313248" y="4677734"/>
                <a:ext cx="914400" cy="914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7" name="Google Shape;157;p4"/>
            <p:cNvGrpSpPr/>
            <p:nvPr/>
          </p:nvGrpSpPr>
          <p:grpSpPr>
            <a:xfrm>
              <a:off x="2147716" y="2436045"/>
              <a:ext cx="613655" cy="2909057"/>
              <a:chOff x="2147716" y="2436045"/>
              <a:chExt cx="613655" cy="2909057"/>
            </a:xfrm>
          </p:grpSpPr>
          <p:cxnSp>
            <p:nvCxnSpPr>
              <p:cNvPr id="158" name="Google Shape;158;p4"/>
              <p:cNvCxnSpPr/>
              <p:nvPr/>
            </p:nvCxnSpPr>
            <p:spPr>
              <a:xfrm>
                <a:off x="2147716" y="2436045"/>
                <a:ext cx="430449" cy="457596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6"/>
                </a:solidFill>
                <a:prstDash val="solid"/>
                <a:miter lim="800000"/>
                <a:headEnd type="none" w="sm" len="sm"/>
                <a:tailEnd type="stealth" w="med" len="med"/>
              </a:ln>
            </p:spPr>
          </p:cxnSp>
          <p:cxnSp>
            <p:nvCxnSpPr>
              <p:cNvPr id="159" name="Google Shape;159;p4"/>
              <p:cNvCxnSpPr/>
              <p:nvPr/>
            </p:nvCxnSpPr>
            <p:spPr>
              <a:xfrm rot="10800000" flipH="1">
                <a:off x="2232330" y="4918672"/>
                <a:ext cx="529041" cy="42643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6"/>
                </a:solidFill>
                <a:prstDash val="solid"/>
                <a:miter lim="800000"/>
                <a:headEnd type="none" w="sm" len="sm"/>
                <a:tailEnd type="stealth" w="med" len="med"/>
              </a:ln>
            </p:spPr>
          </p:cxnSp>
        </p:grpSp>
      </p:grpSp>
      <p:grpSp>
        <p:nvGrpSpPr>
          <p:cNvPr id="160" name="Google Shape;160;p4"/>
          <p:cNvGrpSpPr/>
          <p:nvPr/>
        </p:nvGrpSpPr>
        <p:grpSpPr>
          <a:xfrm>
            <a:off x="2847350" y="1656063"/>
            <a:ext cx="2654200" cy="4139650"/>
            <a:chOff x="2834650" y="1598950"/>
            <a:chExt cx="2654200" cy="4139650"/>
          </a:xfrm>
        </p:grpSpPr>
        <p:sp>
          <p:nvSpPr>
            <p:cNvPr id="161" name="Google Shape;161;p4"/>
            <p:cNvSpPr/>
            <p:nvPr/>
          </p:nvSpPr>
          <p:spPr>
            <a:xfrm>
              <a:off x="2834650" y="1941400"/>
              <a:ext cx="507900" cy="5079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62;p4"/>
            <p:cNvSpPr/>
            <p:nvPr/>
          </p:nvSpPr>
          <p:spPr>
            <a:xfrm>
              <a:off x="3907800" y="1598950"/>
              <a:ext cx="507900" cy="5079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p4"/>
            <p:cNvSpPr/>
            <p:nvPr/>
          </p:nvSpPr>
          <p:spPr>
            <a:xfrm>
              <a:off x="4980950" y="1884275"/>
              <a:ext cx="507900" cy="5079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2834650" y="5002100"/>
              <a:ext cx="507900" cy="5079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4"/>
            <p:cNvSpPr/>
            <p:nvPr/>
          </p:nvSpPr>
          <p:spPr>
            <a:xfrm>
              <a:off x="3907800" y="5230700"/>
              <a:ext cx="507900" cy="5079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4"/>
            <p:cNvSpPr/>
            <p:nvPr/>
          </p:nvSpPr>
          <p:spPr>
            <a:xfrm>
              <a:off x="4980950" y="5002100"/>
              <a:ext cx="507900" cy="507900"/>
            </a:xfrm>
            <a:prstGeom prst="ellipse">
              <a:avLst/>
            </a:prstGeom>
            <a:solidFill>
              <a:srgbClr val="0000FF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5" descr="A white background with a sphere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no-NO"/>
              <a:t>Some general “rules” to keep in mind</a:t>
            </a:r>
            <a:endParaRPr/>
          </a:p>
        </p:txBody>
      </p:sp>
      <p:pic>
        <p:nvPicPr>
          <p:cNvPr id="174" name="Google Shape;174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1536915"/>
            <a:ext cx="1826700" cy="1819564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175" name="Google Shape;175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37782" y="1536915"/>
            <a:ext cx="1826700" cy="1823125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176" name="Google Shape;176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37364" y="1509786"/>
            <a:ext cx="1835699" cy="1819564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177" name="Google Shape;177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45945" y="1502650"/>
            <a:ext cx="1826700" cy="1826700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178" name="Google Shape;17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245527" y="1421935"/>
            <a:ext cx="1903697" cy="1907415"/>
          </a:xfrm>
          <a:prstGeom prst="ellipse">
            <a:avLst/>
          </a:prstGeom>
          <a:noFill/>
          <a:ln>
            <a:noFill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sp>
        <p:nvSpPr>
          <p:cNvPr id="179" name="Google Shape;179;p5"/>
          <p:cNvSpPr txBox="1"/>
          <p:nvPr/>
        </p:nvSpPr>
        <p:spPr>
          <a:xfrm>
            <a:off x="838200" y="3682313"/>
            <a:ext cx="17259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are out of date on their information, unless “helped” with other software</a:t>
            </a:r>
            <a:endParaRPr/>
          </a:p>
        </p:txBody>
      </p:sp>
      <p:sp>
        <p:nvSpPr>
          <p:cNvPr id="180" name="Google Shape;180;p5"/>
          <p:cNvSpPr txBox="1"/>
          <p:nvPr/>
        </p:nvSpPr>
        <p:spPr>
          <a:xfrm>
            <a:off x="2937782" y="3682313"/>
            <a:ext cx="1725786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Prompts are used to help retrain the models – so be careful with entering sensitive data!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5"/>
          <p:cNvSpPr txBox="1"/>
          <p:nvPr/>
        </p:nvSpPr>
        <p:spPr>
          <a:xfrm>
            <a:off x="4995599" y="3682312"/>
            <a:ext cx="1946998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quality and bias of the response is statistically based on the quality and bias of the data in the training.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5"/>
          <p:cNvSpPr txBox="1"/>
          <p:nvPr/>
        </p:nvSpPr>
        <p:spPr>
          <a:xfrm>
            <a:off x="7196402" y="3682311"/>
            <a:ext cx="1725786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will never get the same exact answer twice, even with the same prompt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5"/>
          <p:cNvSpPr txBox="1"/>
          <p:nvPr/>
        </p:nvSpPr>
        <p:spPr>
          <a:xfrm>
            <a:off x="9175993" y="3682311"/>
            <a:ext cx="2135270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You will always get an answer – even if it is wrong.  We call this hallucination.  Some systems have controls, others don’t.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5"/>
          <p:cNvSpPr txBox="1"/>
          <p:nvPr/>
        </p:nvSpPr>
        <p:spPr>
          <a:xfrm>
            <a:off x="0" y="6618867"/>
            <a:ext cx="4334180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10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Image credit: DALL-E</a:t>
            </a:r>
            <a:endParaRPr sz="10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6" descr="A white background with a sphere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6"/>
          <p:cNvSpPr txBox="1"/>
          <p:nvPr/>
        </p:nvSpPr>
        <p:spPr>
          <a:xfrm>
            <a:off x="609600" y="468085"/>
            <a:ext cx="561702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 in point: Bias of training data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6"/>
          <p:cNvSpPr txBox="1"/>
          <p:nvPr/>
        </p:nvSpPr>
        <p:spPr>
          <a:xfrm>
            <a:off x="957943" y="1621971"/>
            <a:ext cx="997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6"/>
          <p:cNvSpPr txBox="1"/>
          <p:nvPr/>
        </p:nvSpPr>
        <p:spPr>
          <a:xfrm>
            <a:off x="6444863" y="3248725"/>
            <a:ext cx="53115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Prompt: </a:t>
            </a:r>
            <a:r>
              <a:rPr lang="no-NO" sz="21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me a picture of a football player</a:t>
            </a:r>
            <a:endParaRPr sz="21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2024-04-16_12-43-14">
            <a:hlinkClick r:id="" action="ppaction://media"/>
            <a:extLst>
              <a:ext uri="{FF2B5EF4-FFF2-40B4-BE49-F238E27FC236}">
                <a16:creationId xmlns:a16="http://schemas.microsoft.com/office/drawing/2014/main" id="{734C26D2-0709-BF34-2F4C-90DD5BDC955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948" end="0.954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9359" y="1459390"/>
            <a:ext cx="5688405" cy="42370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g2ccbb5732c9_9_4" descr="A white background with a sphere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g2ccbb5732c9_9_4"/>
          <p:cNvSpPr txBox="1"/>
          <p:nvPr/>
        </p:nvSpPr>
        <p:spPr>
          <a:xfrm>
            <a:off x="609600" y="468085"/>
            <a:ext cx="56169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Case in point: Bias of training data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200;g2ccbb5732c9_9_4"/>
          <p:cNvSpPr txBox="1"/>
          <p:nvPr/>
        </p:nvSpPr>
        <p:spPr>
          <a:xfrm>
            <a:off x="957943" y="1621971"/>
            <a:ext cx="997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g2ccbb5732c9_9_4"/>
          <p:cNvSpPr txBox="1"/>
          <p:nvPr/>
        </p:nvSpPr>
        <p:spPr>
          <a:xfrm>
            <a:off x="556838" y="3277650"/>
            <a:ext cx="5311500" cy="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Prompt: </a:t>
            </a:r>
            <a:r>
              <a:rPr lang="no-NO" sz="21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me a picture of a Norwegian football player</a:t>
            </a:r>
            <a:endParaRPr sz="21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2024-04-16_12-45-01">
            <a:hlinkClick r:id="" action="ppaction://media"/>
            <a:extLst>
              <a:ext uri="{FF2B5EF4-FFF2-40B4-BE49-F238E27FC236}">
                <a16:creationId xmlns:a16="http://schemas.microsoft.com/office/drawing/2014/main" id="{4E187BEB-EF72-FA2B-FC21-D3299B63DFB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00" end="230.90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6000" y="1186369"/>
            <a:ext cx="5372445" cy="44852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g2cd23e2ac50_0_15" descr="A white background with a sphere&#10;&#10;Description automatically generated with medium confidence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g2cd23e2ac50_0_15"/>
          <p:cNvSpPr txBox="1"/>
          <p:nvPr/>
        </p:nvSpPr>
        <p:spPr>
          <a:xfrm>
            <a:off x="609600" y="468075"/>
            <a:ext cx="103197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Tip #1: Creative, Balanced or Precise?!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g2cd23e2ac50_0_15"/>
          <p:cNvSpPr txBox="1"/>
          <p:nvPr/>
        </p:nvSpPr>
        <p:spPr>
          <a:xfrm>
            <a:off x="957943" y="1621971"/>
            <a:ext cx="9971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g2cd23e2ac50_0_15"/>
          <p:cNvSpPr txBox="1"/>
          <p:nvPr/>
        </p:nvSpPr>
        <p:spPr>
          <a:xfrm>
            <a:off x="11114314" y="86695"/>
            <a:ext cx="1219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2cd23e2ac50_0_15"/>
          <p:cNvSpPr txBox="1"/>
          <p:nvPr/>
        </p:nvSpPr>
        <p:spPr>
          <a:xfrm>
            <a:off x="7871550" y="1371475"/>
            <a:ext cx="3987000" cy="42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many of the chat apps, you can choose the “personality” of the response.  So which to pick?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can also be speed differences between these.  A good tip for increasing response speed is to ask in the prompt “to be brief” in the answer. 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o-NO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Other chatbots may have different personas on the speed versus quality spectrum.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creative to precise">
            <a:hlinkClick r:id="" action="ppaction://media"/>
            <a:extLst>
              <a:ext uri="{FF2B5EF4-FFF2-40B4-BE49-F238E27FC236}">
                <a16:creationId xmlns:a16="http://schemas.microsoft.com/office/drawing/2014/main" id="{0B355976-2812-57DB-04A4-7F85BC78ADD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000" end="30011.3151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03" y="1371475"/>
            <a:ext cx="6666176" cy="5311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876</Words>
  <Application>Microsoft Office PowerPoint</Application>
  <PresentationFormat>Widescreen</PresentationFormat>
  <Paragraphs>112</Paragraphs>
  <Slides>26</Slides>
  <Notes>25</Notes>
  <HiddenSlides>0</HiddenSlides>
  <MMClips>6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PowerPoint Presentation</vt:lpstr>
      <vt:lpstr>Who are We and What Will We Show Today?</vt:lpstr>
      <vt:lpstr>NOTICE:</vt:lpstr>
      <vt:lpstr>It all begins with a “prompt”</vt:lpstr>
      <vt:lpstr>The basics “under the hood”:</vt:lpstr>
      <vt:lpstr>Some general “rules” to keep in mind</vt:lpstr>
      <vt:lpstr>PowerPoint Presentation</vt:lpstr>
      <vt:lpstr>PowerPoint Presentation</vt:lpstr>
      <vt:lpstr>PowerPoint Presentation</vt:lpstr>
      <vt:lpstr>Tip #2: Quick analysis of excel files</vt:lpstr>
      <vt:lpstr>Tip #2: Quick analysis of excel files</vt:lpstr>
      <vt:lpstr>Tip #2: Quick analysis of excel files</vt:lpstr>
      <vt:lpstr>Tip #5: Quick analysis of excel files</vt:lpstr>
      <vt:lpstr>Tip #3: Need for speed or quality?</vt:lpstr>
      <vt:lpstr>Tip #4: LLMs can “understand” images…  </vt:lpstr>
      <vt:lpstr>Tip #4: LLMs can “understand” images… </vt:lpstr>
      <vt:lpstr>Tip #5: Sample code and explanations </vt:lpstr>
      <vt:lpstr>Tip #5: Sample code and explanations </vt:lpstr>
      <vt:lpstr>Tip #6: Organize report data into tables using Bing Copilot and go right to excel</vt:lpstr>
      <vt:lpstr>PowerPoint Presentation</vt:lpstr>
      <vt:lpstr>Tip #7: Quick Summaries in ChatGPT</vt:lpstr>
      <vt:lpstr>PowerPoint Presentation</vt:lpstr>
      <vt:lpstr>Tip #8: Going from really bad data to a table</vt:lpstr>
      <vt:lpstr>PowerPoint Presentation</vt:lpstr>
      <vt:lpstr>PowerPoint Presentation</vt:lpstr>
      <vt:lpstr>Thank you for joining us! Questions?  Comments?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Arina Sledina</dc:creator>
  <cp:lastModifiedBy>Ashley Russell</cp:lastModifiedBy>
  <cp:revision>4</cp:revision>
  <dcterms:created xsi:type="dcterms:W3CDTF">2023-03-06T11:05:12Z</dcterms:created>
  <dcterms:modified xsi:type="dcterms:W3CDTF">2024-08-21T06:11:43Z</dcterms:modified>
</cp:coreProperties>
</file>